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68" r:id="rId2"/>
    <p:sldId id="372" r:id="rId3"/>
    <p:sldId id="403" r:id="rId4"/>
    <p:sldId id="373" r:id="rId5"/>
    <p:sldId id="400" r:id="rId6"/>
    <p:sldId id="375" r:id="rId7"/>
    <p:sldId id="399" r:id="rId8"/>
    <p:sldId id="376" r:id="rId9"/>
    <p:sldId id="377" r:id="rId10"/>
    <p:sldId id="369" r:id="rId11"/>
    <p:sldId id="404" r:id="rId12"/>
    <p:sldId id="378" r:id="rId13"/>
    <p:sldId id="401" r:id="rId14"/>
    <p:sldId id="379" r:id="rId15"/>
    <p:sldId id="380" r:id="rId16"/>
    <p:sldId id="381" r:id="rId17"/>
    <p:sldId id="383" r:id="rId18"/>
    <p:sldId id="387" r:id="rId19"/>
    <p:sldId id="388" r:id="rId20"/>
    <p:sldId id="384" r:id="rId21"/>
    <p:sldId id="389" r:id="rId22"/>
    <p:sldId id="385" r:id="rId23"/>
    <p:sldId id="370" r:id="rId24"/>
    <p:sldId id="390" r:id="rId25"/>
    <p:sldId id="382" r:id="rId26"/>
    <p:sldId id="393" r:id="rId27"/>
    <p:sldId id="391" r:id="rId28"/>
    <p:sldId id="392" r:id="rId29"/>
    <p:sldId id="386" r:id="rId30"/>
    <p:sldId id="394" r:id="rId31"/>
    <p:sldId id="395" r:id="rId32"/>
    <p:sldId id="396" r:id="rId33"/>
    <p:sldId id="397" r:id="rId34"/>
    <p:sldId id="398" r:id="rId35"/>
    <p:sldId id="402" r:id="rId3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0"/>
    <p:restoredTop sz="93098" autoAdjust="0"/>
  </p:normalViewPr>
  <p:slideViewPr>
    <p:cSldViewPr>
      <p:cViewPr varScale="1">
        <p:scale>
          <a:sx n="91" d="100"/>
          <a:sy n="91" d="100"/>
        </p:scale>
        <p:origin x="192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5/16/19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as.org/sgp/crs/misc/R44565.pdf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Fefer</a:t>
            </a:r>
            <a:r>
              <a:rPr lang="en-US" dirty="0"/>
              <a:t>, Rachel F., </a:t>
            </a:r>
            <a:r>
              <a:rPr lang="en-US" sz="1100" kern="1200" dirty="0" err="1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Shayerah</a:t>
            </a:r>
            <a:r>
              <a:rPr lang="en-US" sz="1100" kern="1200" dirty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 </a:t>
            </a:r>
            <a:r>
              <a:rPr lang="en-US" sz="1100" kern="1200" dirty="0" err="1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Ilias</a:t>
            </a:r>
            <a:r>
              <a:rPr lang="en-US" sz="1100" kern="1200" dirty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 Akhtar, and Wayne M. Morrison, “Digital Trade and U.S. Trade Policy,” Congressional Research Service, May 11, 2018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hlinkClick r:id="rId3"/>
              </a:rPr>
              <a:t>https://fas.org/sgp/crs/misc/R44565.pdf</a:t>
            </a:r>
            <a:endParaRPr lang="en-US" dirty="0">
              <a:hlinkClick r:id="rId3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 </a:t>
            </a:r>
            <a:endParaRPr lang="en-US" dirty="0"/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9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www.datacentermap.com</a:t>
            </a:r>
            <a:r>
              <a:rPr lang="en-US" dirty="0"/>
              <a:t>/</a:t>
            </a:r>
            <a:r>
              <a:rPr lang="en-US" dirty="0" err="1"/>
              <a:t>cloud.html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1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www.datamation.com</a:t>
            </a:r>
            <a:r>
              <a:rPr lang="en-US" dirty="0"/>
              <a:t>/cloud-computing/cloud-computing-</a:t>
            </a:r>
            <a:r>
              <a:rPr lang="en-US" dirty="0" err="1"/>
              <a:t>companies.html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83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www.datamation.com</a:t>
            </a:r>
            <a:r>
              <a:rPr lang="en-US" dirty="0"/>
              <a:t>/cloud-computing/cloud-computing-</a:t>
            </a:r>
            <a:r>
              <a:rPr lang="en-US" dirty="0" err="1"/>
              <a:t>companies.html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51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www.dragonsocial.net</a:t>
            </a:r>
            <a:r>
              <a:rPr lang="en-US" dirty="0"/>
              <a:t>/blog/social-media-in-china/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70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www.datacentermap.com</a:t>
            </a:r>
            <a:r>
              <a:rPr lang="en-US" dirty="0"/>
              <a:t>/</a:t>
            </a:r>
            <a:r>
              <a:rPr lang="en-US" dirty="0" err="1"/>
              <a:t>cloud.html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4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1200329"/>
          </a:xfrm>
        </p:spPr>
        <p:txBody>
          <a:bodyPr/>
          <a:lstStyle/>
          <a:p>
            <a:pPr algn="ctr"/>
            <a:r>
              <a:rPr lang="en-US" sz="3600" dirty="0"/>
              <a:t>Comparative Advantage </a:t>
            </a:r>
            <a:br>
              <a:rPr lang="en-US" sz="3600" dirty="0"/>
            </a:br>
            <a:r>
              <a:rPr lang="en-US" sz="3600" dirty="0"/>
              <a:t>and Digital Trade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608545"/>
            <a:ext cx="6705600" cy="1175706"/>
          </a:xfrm>
        </p:spPr>
        <p:txBody>
          <a:bodyPr/>
          <a:lstStyle/>
          <a:p>
            <a:pPr algn="ctr"/>
            <a:r>
              <a:rPr lang="en-US" dirty="0"/>
              <a:t>Alan V. Deardorff</a:t>
            </a:r>
          </a:p>
          <a:p>
            <a:pPr algn="ctr"/>
            <a:r>
              <a:rPr lang="en-US" dirty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00751" y="4160477"/>
            <a:ext cx="7157429" cy="1742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/>
              <a:t>For presentation at</a:t>
            </a:r>
          </a:p>
          <a:p>
            <a:pPr algn="ctr"/>
            <a:r>
              <a:rPr lang="en-US" sz="2000" dirty="0"/>
              <a:t>International Trade, New Technologies and International Organization of Production </a:t>
            </a:r>
          </a:p>
          <a:p>
            <a:pPr algn="ctr"/>
            <a:r>
              <a:rPr lang="en-US" sz="2000" dirty="0"/>
              <a:t>ITSG – Italian Trade Study Group, </a:t>
            </a:r>
            <a:r>
              <a:rPr lang="en-US" sz="2000" dirty="0" err="1"/>
              <a:t>Politecnico</a:t>
            </a:r>
            <a:r>
              <a:rPr lang="en-US" sz="2000" dirty="0"/>
              <a:t> di Milano</a:t>
            </a:r>
          </a:p>
          <a:p>
            <a:pPr algn="ctr"/>
            <a:r>
              <a:rPr lang="en-US" sz="1600" dirty="0"/>
              <a:t>May 17, 2019</a:t>
            </a:r>
            <a:endParaRPr lang="en-US" sz="16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256276"/>
          </a:xfrm>
        </p:spPr>
        <p:txBody>
          <a:bodyPr/>
          <a:lstStyle/>
          <a:p>
            <a:r>
              <a:rPr lang="en-US" sz="2800" dirty="0"/>
              <a:t>Five kinds of digital trade</a:t>
            </a:r>
          </a:p>
          <a:p>
            <a:pPr lvl="1"/>
            <a:r>
              <a:rPr lang="en-US" sz="2400" dirty="0"/>
              <a:t>Physical products</a:t>
            </a:r>
          </a:p>
          <a:p>
            <a:pPr lvl="1"/>
            <a:r>
              <a:rPr lang="en-US" sz="2400" dirty="0"/>
              <a:t>Digital product transmitted digitally</a:t>
            </a:r>
          </a:p>
          <a:p>
            <a:pPr lvl="1"/>
            <a:r>
              <a:rPr lang="en-US" sz="2400" dirty="0"/>
              <a:t>Services provided by digital means</a:t>
            </a:r>
          </a:p>
          <a:p>
            <a:pPr lvl="1"/>
            <a:r>
              <a:rPr lang="en-US" sz="2400" dirty="0"/>
              <a:t>Storage and applications on The Cloud</a:t>
            </a:r>
          </a:p>
          <a:p>
            <a:pPr lvl="1"/>
            <a:r>
              <a:rPr lang="en-US" sz="2400" dirty="0"/>
              <a:t>Online platforms supported by advertising</a:t>
            </a:r>
          </a:p>
          <a:p>
            <a:r>
              <a:rPr lang="en-US" sz="2800" dirty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0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Digital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154984"/>
          </a:xfrm>
        </p:spPr>
        <p:txBody>
          <a:bodyPr/>
          <a:lstStyle/>
          <a:p>
            <a:r>
              <a:rPr lang="en-US" sz="2400" dirty="0"/>
              <a:t>Definition</a:t>
            </a:r>
          </a:p>
          <a:p>
            <a:pPr lvl="1"/>
            <a:r>
              <a:rPr lang="en-US" sz="2000" dirty="0"/>
              <a:t>USITC (2013)  </a:t>
            </a:r>
          </a:p>
          <a:p>
            <a:pPr lvl="2"/>
            <a:r>
              <a:rPr lang="en-US" sz="2000" dirty="0"/>
              <a:t>“There is no standard or generally accepted definition for ‘digital trade.’ “</a:t>
            </a:r>
          </a:p>
          <a:p>
            <a:pPr lvl="2"/>
            <a:r>
              <a:rPr lang="en-US" sz="2000" dirty="0"/>
              <a:t>“the delivery of products and services over either fixed-line or wireless digital networks”</a:t>
            </a:r>
          </a:p>
          <a:p>
            <a:pPr lvl="1"/>
            <a:r>
              <a:rPr lang="en-US" sz="2000" dirty="0"/>
              <a:t>USITC (2014)</a:t>
            </a:r>
          </a:p>
          <a:p>
            <a:pPr lvl="2"/>
            <a:r>
              <a:rPr lang="en-US" sz="1800" dirty="0"/>
              <a:t>“</a:t>
            </a:r>
            <a:r>
              <a:rPr lang="en-US" sz="2000" dirty="0"/>
              <a:t>defines digital trade as U.S. domestic commerce and international trade in which the Internet and Internet-based technologies play a particularly significant role in ordering, producing, or delivering products and services</a:t>
            </a:r>
            <a:r>
              <a:rPr lang="en-US" sz="1800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14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Digital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994940"/>
          </a:xfrm>
        </p:spPr>
        <p:txBody>
          <a:bodyPr/>
          <a:lstStyle/>
          <a:p>
            <a:r>
              <a:rPr lang="en-US" sz="2800" dirty="0"/>
              <a:t>My Definition</a:t>
            </a:r>
          </a:p>
          <a:p>
            <a:pPr lvl="1"/>
            <a:r>
              <a:rPr lang="en-US" sz="2400" dirty="0"/>
              <a:t>International commerce for which </a:t>
            </a:r>
          </a:p>
          <a:p>
            <a:pPr lvl="2"/>
            <a:r>
              <a:rPr lang="en-US" sz="2000" dirty="0"/>
              <a:t>the product itself is digital </a:t>
            </a:r>
          </a:p>
          <a:p>
            <a:pPr lvl="1"/>
            <a:r>
              <a:rPr lang="en-US" sz="2400" dirty="0"/>
              <a:t>and/or any of the following are done via the internet or a other digital technology: </a:t>
            </a:r>
          </a:p>
          <a:p>
            <a:pPr lvl="2"/>
            <a:r>
              <a:rPr lang="en-US" sz="2000" dirty="0"/>
              <a:t>advertising</a:t>
            </a:r>
          </a:p>
          <a:p>
            <a:pPr lvl="2"/>
            <a:r>
              <a:rPr lang="en-US" sz="2000" dirty="0"/>
              <a:t>ordering</a:t>
            </a:r>
          </a:p>
          <a:p>
            <a:pPr lvl="2"/>
            <a:r>
              <a:rPr lang="en-US" sz="2000" dirty="0"/>
              <a:t>delivering</a:t>
            </a:r>
          </a:p>
          <a:p>
            <a:pPr lvl="2"/>
            <a:r>
              <a:rPr lang="en-US" sz="2000" dirty="0"/>
              <a:t>payment</a:t>
            </a:r>
          </a:p>
          <a:p>
            <a:pPr lvl="2"/>
            <a:r>
              <a:rPr lang="en-US" sz="2000" dirty="0"/>
              <a:t>servicing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44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A7A11-313A-BC46-8E15-C6E1CE517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E72F30-2227-704C-821A-10720F4BE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50" y="1047750"/>
            <a:ext cx="8140700" cy="4762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DDF5B5-9D03-9843-9F71-AB7B0FBEC929}"/>
              </a:ext>
            </a:extLst>
          </p:cNvPr>
          <p:cNvSpPr txBox="1"/>
          <p:nvPr/>
        </p:nvSpPr>
        <p:spPr>
          <a:xfrm>
            <a:off x="1651378" y="6346209"/>
            <a:ext cx="3377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</a:t>
            </a:r>
            <a:r>
              <a:rPr lang="en-US" dirty="0" err="1"/>
              <a:t>Fefer</a:t>
            </a:r>
            <a:r>
              <a:rPr lang="en-US" dirty="0"/>
              <a:t> et al. (2018)</a:t>
            </a:r>
          </a:p>
        </p:txBody>
      </p:sp>
    </p:spTree>
    <p:extLst>
      <p:ext uri="{BB962C8B-B14F-4D97-AF65-F5344CB8AC3E}">
        <p14:creationId xmlns:p14="http://schemas.microsoft.com/office/powerpoint/2010/main" val="870986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Digital Trade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D724EA-2F84-2443-B582-545F6D65FF75}"/>
              </a:ext>
            </a:extLst>
          </p:cNvPr>
          <p:cNvSpPr txBox="1">
            <a:spLocks/>
          </p:cNvSpPr>
          <p:nvPr/>
        </p:nvSpPr>
        <p:spPr bwMode="auto">
          <a:xfrm>
            <a:off x="1447800" y="2133600"/>
            <a:ext cx="7239000" cy="382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I’ll look at five kinds of trade: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Physical products advertised, ordered, and/or paid for digitally, but transported by normal trade means</a:t>
            </a:r>
            <a:endParaRPr lang="en-US" sz="1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Digital products (music, movies, books, software) that are transmitted to purchasers via the internet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Services that are provided remotely by digital means</a:t>
            </a:r>
            <a:endParaRPr lang="en-US" sz="1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Data storage and computer applications accessible in “the cloud”</a:t>
            </a:r>
            <a:endParaRPr lang="en-US" sz="1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Web platforms that serve an international audience and are supported by advertising</a:t>
            </a:r>
            <a:endParaRPr lang="en-US" sz="1200" dirty="0"/>
          </a:p>
          <a:p>
            <a:pPr lvl="2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20310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Digital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364272"/>
          </a:xfrm>
        </p:spPr>
        <p:txBody>
          <a:bodyPr/>
          <a:lstStyle/>
          <a:p>
            <a:r>
              <a:rPr lang="en-US" sz="2800" dirty="0"/>
              <a:t>I’ll </a:t>
            </a:r>
            <a:r>
              <a:rPr lang="en-US" sz="2800" u="sng" dirty="0"/>
              <a:t>not</a:t>
            </a:r>
            <a:r>
              <a:rPr lang="en-US" sz="2800" dirty="0"/>
              <a:t> look at </a:t>
            </a:r>
          </a:p>
          <a:p>
            <a:pPr lvl="1"/>
            <a:r>
              <a:rPr lang="en-US" sz="2400" dirty="0"/>
              <a:t>The “dark web,” which apparently may do much of the above, but invisibly and illegally.</a:t>
            </a:r>
            <a:endParaRPr lang="en-US" sz="1400" dirty="0"/>
          </a:p>
          <a:p>
            <a:pPr lvl="1"/>
            <a:r>
              <a:rPr lang="en-US" sz="2400" dirty="0"/>
              <a:t>Cryptocurrencies, such as bitcoin.</a:t>
            </a:r>
            <a:endParaRPr lang="en-US" sz="1400" dirty="0"/>
          </a:p>
          <a:p>
            <a:pPr lvl="1"/>
            <a:r>
              <a:rPr lang="en-US" sz="2400" dirty="0"/>
              <a:t>The physical infrastructure of the internet, such as the trans-oceanic fiber-optic cables that transmit the signals and are owned by companies that charge internet service providers for their use.</a:t>
            </a:r>
          </a:p>
          <a:p>
            <a:pPr lvl="1"/>
            <a:r>
              <a:rPr lang="en-US" sz="2400" dirty="0"/>
              <a:t>Other?</a:t>
            </a:r>
            <a:endParaRPr lang="en-US" sz="1400" dirty="0"/>
          </a:p>
          <a:p>
            <a:pPr lvl="2"/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41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1.  Physical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834896"/>
          </a:xfrm>
        </p:spPr>
        <p:txBody>
          <a:bodyPr/>
          <a:lstStyle/>
          <a:p>
            <a:r>
              <a:rPr lang="en-US" sz="2800" dirty="0"/>
              <a:t>Become part of digital trade when advertised, ordered, and/or paid for digitally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Example:  Amazon, in US takes order from Canada for a good produced in China</a:t>
            </a:r>
          </a:p>
          <a:p>
            <a:pPr lvl="1"/>
            <a:r>
              <a:rPr lang="en-US" sz="2000" dirty="0"/>
              <a:t>C-A?</a:t>
            </a:r>
          </a:p>
          <a:p>
            <a:pPr lvl="2"/>
            <a:r>
              <a:rPr lang="en-US" sz="2000" dirty="0"/>
              <a:t>Production still reflects C-A of China</a:t>
            </a:r>
          </a:p>
          <a:p>
            <a:pPr lvl="2"/>
            <a:r>
              <a:rPr lang="en-US" sz="2000" dirty="0"/>
              <a:t>Amazon is providing a “trade service” based on US C-A</a:t>
            </a:r>
          </a:p>
          <a:p>
            <a:pPr lvl="2"/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84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2.  Digital products transmitted digitally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6FD0FE9-8E4E-474F-8A1F-00F353333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653034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Music</a:t>
            </a:r>
          </a:p>
          <a:p>
            <a:pPr lvl="1"/>
            <a:r>
              <a:rPr lang="en-US" dirty="0"/>
              <a:t>Text (books, etc.)</a:t>
            </a:r>
          </a:p>
          <a:p>
            <a:pPr lvl="1"/>
            <a:r>
              <a:rPr lang="en-US" dirty="0"/>
              <a:t>Video (movies, TV programs)</a:t>
            </a:r>
          </a:p>
          <a:p>
            <a:pPr lvl="1"/>
            <a:r>
              <a:rPr lang="en-US" dirty="0"/>
              <a:t>Computer programs </a:t>
            </a:r>
          </a:p>
        </p:txBody>
      </p:sp>
    </p:spTree>
    <p:extLst>
      <p:ext uri="{BB962C8B-B14F-4D97-AF65-F5344CB8AC3E}">
        <p14:creationId xmlns:p14="http://schemas.microsoft.com/office/powerpoint/2010/main" val="948186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2.  Digital products transmitted digitally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E184F23F-BA4C-624E-AFE9-F2D42A9F2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726900"/>
          </a:xfrm>
        </p:spPr>
        <p:txBody>
          <a:bodyPr/>
          <a:lstStyle/>
          <a:p>
            <a:r>
              <a:rPr lang="en-US" dirty="0"/>
              <a:t>Distinctive feature</a:t>
            </a:r>
          </a:p>
          <a:p>
            <a:pPr lvl="1"/>
            <a:r>
              <a:rPr lang="en-US" dirty="0"/>
              <a:t>Zero marginal cost</a:t>
            </a:r>
          </a:p>
          <a:p>
            <a:pPr lvl="2"/>
            <a:r>
              <a:rPr lang="en-US" dirty="0"/>
              <a:t>Of both production and transmission</a:t>
            </a:r>
          </a:p>
          <a:p>
            <a:pPr lvl="1"/>
            <a:r>
              <a:rPr lang="en-US" dirty="0"/>
              <a:t>Positive  fixed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01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2.  Digital products transmitted digitally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E184F23F-BA4C-624E-AFE9-F2D42A9F2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896451"/>
          </a:xfrm>
        </p:spPr>
        <p:txBody>
          <a:bodyPr/>
          <a:lstStyle/>
          <a:p>
            <a:r>
              <a:rPr lang="en-US" dirty="0"/>
              <a:t>C-A?</a:t>
            </a:r>
          </a:p>
          <a:p>
            <a:pPr lvl="1"/>
            <a:r>
              <a:rPr lang="en-US" dirty="0"/>
              <a:t>Doesn’t fit Ricardian Model</a:t>
            </a:r>
          </a:p>
          <a:p>
            <a:pPr lvl="1"/>
            <a:r>
              <a:rPr lang="en-US" dirty="0"/>
              <a:t>Model’s without perfect competition can still conform to C-A</a:t>
            </a:r>
          </a:p>
          <a:p>
            <a:pPr lvl="2"/>
            <a:r>
              <a:rPr lang="en-US" dirty="0"/>
              <a:t>Krugman (1981) (though he didn’t mention this)</a:t>
            </a:r>
          </a:p>
          <a:p>
            <a:pPr lvl="2"/>
            <a:r>
              <a:rPr lang="en-US" dirty="0"/>
              <a:t>I don’t know how general this may be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05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The Law of 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886944"/>
          </a:xfrm>
        </p:spPr>
        <p:txBody>
          <a:bodyPr/>
          <a:lstStyle/>
          <a:p>
            <a:r>
              <a:rPr lang="en-US" sz="2800" dirty="0"/>
              <a:t>Ricardo’s Law of Comparative Advantage</a:t>
            </a:r>
          </a:p>
          <a:p>
            <a:pPr lvl="1"/>
            <a:r>
              <a:rPr lang="en-US" sz="2400" dirty="0"/>
              <a:t>Formulated for a world where all trade was in goods, produced within countries, then transported between countries</a:t>
            </a:r>
          </a:p>
          <a:p>
            <a:pPr lvl="1"/>
            <a:r>
              <a:rPr lang="en-US" sz="2400" dirty="0"/>
              <a:t>Two purposes</a:t>
            </a:r>
          </a:p>
          <a:p>
            <a:pPr lvl="2"/>
            <a:r>
              <a:rPr lang="en-US" sz="2000" dirty="0"/>
              <a:t>To explain the pattern of trade</a:t>
            </a:r>
          </a:p>
          <a:p>
            <a:pPr lvl="2"/>
            <a:r>
              <a:rPr lang="en-US" sz="2000" dirty="0"/>
              <a:t>To illuminate the gains from trade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3.  Services provided by digital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7EDDFB6-4294-AB4C-B176-CACF13357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945696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Programmers taking assignments and delivering results over internet</a:t>
            </a:r>
          </a:p>
          <a:p>
            <a:pPr lvl="1"/>
            <a:r>
              <a:rPr lang="en-US" dirty="0"/>
              <a:t>Computer service provided with remote control of a computer</a:t>
            </a:r>
          </a:p>
          <a:p>
            <a:pPr lvl="1"/>
            <a:r>
              <a:rPr lang="en-US" dirty="0"/>
              <a:t>X-Rays read remotely</a:t>
            </a:r>
          </a:p>
          <a:p>
            <a:pPr lvl="1"/>
            <a:r>
              <a:rPr lang="en-US" dirty="0"/>
              <a:t>Manufacturer that builds in facility for remote monitoring and control</a:t>
            </a:r>
          </a:p>
        </p:txBody>
      </p:sp>
    </p:spTree>
    <p:extLst>
      <p:ext uri="{BB962C8B-B14F-4D97-AF65-F5344CB8AC3E}">
        <p14:creationId xmlns:p14="http://schemas.microsoft.com/office/powerpoint/2010/main" val="3790567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3.  Services provided by digital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7EDDFB6-4294-AB4C-B176-CACF13357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480679"/>
          </a:xfrm>
        </p:spPr>
        <p:txBody>
          <a:bodyPr/>
          <a:lstStyle/>
          <a:p>
            <a:r>
              <a:rPr lang="en-US" dirty="0"/>
              <a:t>C-A?</a:t>
            </a:r>
          </a:p>
          <a:p>
            <a:pPr lvl="1"/>
            <a:r>
              <a:rPr lang="en-US" dirty="0"/>
              <a:t>Cost of service depends on wages and other factor prices where service originates.</a:t>
            </a:r>
          </a:p>
          <a:p>
            <a:pPr lvl="1"/>
            <a:r>
              <a:rPr lang="en-US" dirty="0"/>
              <a:t>Thus does reflect C-A.</a:t>
            </a:r>
          </a:p>
        </p:txBody>
      </p:sp>
    </p:spTree>
    <p:extLst>
      <p:ext uri="{BB962C8B-B14F-4D97-AF65-F5344CB8AC3E}">
        <p14:creationId xmlns:p14="http://schemas.microsoft.com/office/powerpoint/2010/main" val="2363280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4.  Storage and applications on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5E2BE5-707B-604D-8454-D3DB3BA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748719"/>
          </a:xfrm>
        </p:spPr>
        <p:txBody>
          <a:bodyPr/>
          <a:lstStyle/>
          <a:p>
            <a:r>
              <a:rPr lang="en-US" dirty="0"/>
              <a:t>Remote computing is not new</a:t>
            </a:r>
          </a:p>
          <a:p>
            <a:pPr lvl="1"/>
            <a:r>
              <a:rPr lang="en-US" dirty="0"/>
              <a:t>Bob Stern and I used a mainframe computer that we never saw</a:t>
            </a:r>
          </a:p>
          <a:p>
            <a:r>
              <a:rPr lang="en-US" dirty="0"/>
              <a:t>But now clusters of servers hold</a:t>
            </a:r>
          </a:p>
          <a:p>
            <a:pPr lvl="1"/>
            <a:r>
              <a:rPr lang="en-US" dirty="0"/>
              <a:t>Data that can be processed remotely</a:t>
            </a:r>
          </a:p>
          <a:p>
            <a:pPr lvl="1"/>
            <a:r>
              <a:rPr lang="en-US" dirty="0"/>
              <a:t>Programs that can be run remotely</a:t>
            </a:r>
          </a:p>
          <a:p>
            <a:r>
              <a:rPr lang="en-US" dirty="0"/>
              <a:t>Called “the cloud”</a:t>
            </a:r>
          </a:p>
        </p:txBody>
      </p:sp>
    </p:spTree>
    <p:extLst>
      <p:ext uri="{BB962C8B-B14F-4D97-AF65-F5344CB8AC3E}">
        <p14:creationId xmlns:p14="http://schemas.microsoft.com/office/powerpoint/2010/main" val="2797081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A7A11-313A-BC46-8E15-C6E1CE517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CB1700-AB8F-094B-8336-737033A67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3182"/>
            <a:ext cx="9144000" cy="65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18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4.  Storage and applications on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5E2BE5-707B-604D-8454-D3DB3BA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204228"/>
          </a:xfrm>
        </p:spPr>
        <p:txBody>
          <a:bodyPr/>
          <a:lstStyle/>
          <a:p>
            <a:r>
              <a:rPr lang="en-US" b="1" dirty="0"/>
              <a:t>Top Cloud Companies 2019:</a:t>
            </a:r>
            <a:endParaRPr lang="en-US" dirty="0"/>
          </a:p>
          <a:p>
            <a:pPr lvl="1"/>
            <a:r>
              <a:rPr lang="en-US" dirty="0"/>
              <a:t>Alibaba.</a:t>
            </a:r>
          </a:p>
          <a:p>
            <a:pPr lvl="1"/>
            <a:r>
              <a:rPr lang="en-US" dirty="0"/>
              <a:t>Amazon Web Services.</a:t>
            </a:r>
          </a:p>
          <a:p>
            <a:pPr lvl="1"/>
            <a:r>
              <a:rPr lang="en-US" dirty="0"/>
              <a:t>Google Cloud Platform.</a:t>
            </a:r>
          </a:p>
          <a:p>
            <a:pPr lvl="1"/>
            <a:r>
              <a:rPr lang="en-US" dirty="0"/>
              <a:t>IBM Cloud.</a:t>
            </a:r>
          </a:p>
          <a:p>
            <a:pPr lvl="1"/>
            <a:r>
              <a:rPr lang="en-US" dirty="0"/>
              <a:t>Microsoft Azure.</a:t>
            </a:r>
          </a:p>
          <a:p>
            <a:pPr lvl="1"/>
            <a:r>
              <a:rPr lang="en-US" dirty="0"/>
              <a:t>Oracle Cloud.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8B836-CB32-004F-9FB3-908092300977}"/>
              </a:ext>
            </a:extLst>
          </p:cNvPr>
          <p:cNvSpPr txBox="1"/>
          <p:nvPr/>
        </p:nvSpPr>
        <p:spPr>
          <a:xfrm>
            <a:off x="1651379" y="6346209"/>
            <a:ext cx="229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</a:t>
            </a:r>
            <a:r>
              <a:rPr lang="en-US" dirty="0" err="1"/>
              <a:t>Datamation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457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A7A11-313A-BC46-8E15-C6E1CE517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36F994-76C2-3449-A5B3-5C758980D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7813"/>
            <a:ext cx="9144000" cy="58823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7491B0-A8E7-5442-A3C7-CA74ED4395E7}"/>
              </a:ext>
            </a:extLst>
          </p:cNvPr>
          <p:cNvSpPr txBox="1"/>
          <p:nvPr/>
        </p:nvSpPr>
        <p:spPr>
          <a:xfrm>
            <a:off x="1651379" y="6346209"/>
            <a:ext cx="229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</a:t>
            </a:r>
            <a:r>
              <a:rPr lang="en-US" dirty="0" err="1"/>
              <a:t>Datamation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367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4.  Storage and applications on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5E2BE5-707B-604D-8454-D3DB3BA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936188"/>
          </a:xfrm>
        </p:spPr>
        <p:txBody>
          <a:bodyPr/>
          <a:lstStyle/>
          <a:p>
            <a:r>
              <a:rPr lang="en-US" dirty="0"/>
              <a:t>C-A</a:t>
            </a:r>
          </a:p>
          <a:p>
            <a:pPr lvl="1"/>
            <a:r>
              <a:rPr lang="en-US" dirty="0"/>
              <a:t>Servers require</a:t>
            </a:r>
          </a:p>
          <a:p>
            <a:pPr lvl="2"/>
            <a:r>
              <a:rPr lang="en-US" dirty="0"/>
              <a:t>Human and physical capital</a:t>
            </a:r>
          </a:p>
          <a:p>
            <a:pPr lvl="2"/>
            <a:r>
              <a:rPr lang="en-US" dirty="0"/>
              <a:t>Energy for processing and cooling</a:t>
            </a:r>
          </a:p>
          <a:p>
            <a:pPr lvl="1"/>
            <a:r>
              <a:rPr lang="en-US" dirty="0"/>
              <a:t>Each can be in a different place, based on costs</a:t>
            </a:r>
          </a:p>
        </p:txBody>
      </p:sp>
    </p:spTree>
    <p:extLst>
      <p:ext uri="{BB962C8B-B14F-4D97-AF65-F5344CB8AC3E}">
        <p14:creationId xmlns:p14="http://schemas.microsoft.com/office/powerpoint/2010/main" val="3937910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4.  Storage and applications on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5E2BE5-707B-604D-8454-D3DB3BA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773341"/>
          </a:xfrm>
        </p:spPr>
        <p:txBody>
          <a:bodyPr/>
          <a:lstStyle/>
          <a:p>
            <a:r>
              <a:rPr lang="en-US" dirty="0"/>
              <a:t>C-A</a:t>
            </a:r>
          </a:p>
          <a:p>
            <a:pPr lvl="1"/>
            <a:r>
              <a:rPr lang="en-US" dirty="0"/>
              <a:t>Like my case above of “cross-border services, none these places may have relatively low cost,  and thus C-A, by itself</a:t>
            </a:r>
          </a:p>
          <a:p>
            <a:pPr lvl="1"/>
            <a:r>
              <a:rPr lang="en-US" dirty="0"/>
              <a:t>Indeed, it is ambiguous and thus arbitrary which location is said to be “exporting” the cloud service.</a:t>
            </a:r>
          </a:p>
        </p:txBody>
      </p:sp>
    </p:spTree>
    <p:extLst>
      <p:ext uri="{BB962C8B-B14F-4D97-AF65-F5344CB8AC3E}">
        <p14:creationId xmlns:p14="http://schemas.microsoft.com/office/powerpoint/2010/main" val="13776298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4.  Storage and applications on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5E2BE5-707B-604D-8454-D3DB3BA2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1532727"/>
          </a:xfrm>
        </p:spPr>
        <p:txBody>
          <a:bodyPr/>
          <a:lstStyle/>
          <a:p>
            <a:r>
              <a:rPr lang="en-US" dirty="0"/>
              <a:t>C-A</a:t>
            </a:r>
          </a:p>
          <a:p>
            <a:pPr lvl="1"/>
            <a:r>
              <a:rPr lang="en-US" dirty="0"/>
              <a:t>Costs are crucial, but C-A is not helpful for explaining this form of digital trade</a:t>
            </a:r>
          </a:p>
        </p:txBody>
      </p:sp>
    </p:spTree>
    <p:extLst>
      <p:ext uri="{BB962C8B-B14F-4D97-AF65-F5344CB8AC3E}">
        <p14:creationId xmlns:p14="http://schemas.microsoft.com/office/powerpoint/2010/main" val="1492531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5.  Online platforms supported by advertising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3260678" cy="3982629"/>
          </a:xfrm>
        </p:spPr>
        <p:txBody>
          <a:bodyPr/>
          <a:lstStyle/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Facebook</a:t>
            </a:r>
          </a:p>
          <a:p>
            <a:pPr lvl="2"/>
            <a:r>
              <a:rPr lang="en-US" dirty="0"/>
              <a:t>Instagram</a:t>
            </a:r>
          </a:p>
          <a:p>
            <a:pPr lvl="2"/>
            <a:r>
              <a:rPr lang="en-US" dirty="0"/>
              <a:t>WhatsApp</a:t>
            </a:r>
          </a:p>
          <a:p>
            <a:pPr lvl="1"/>
            <a:r>
              <a:rPr lang="en-US" dirty="0"/>
              <a:t>Google</a:t>
            </a:r>
          </a:p>
          <a:p>
            <a:pPr lvl="2"/>
            <a:r>
              <a:rPr lang="en-US" dirty="0"/>
              <a:t>YouTube</a:t>
            </a:r>
          </a:p>
          <a:p>
            <a:pPr lvl="1"/>
            <a:r>
              <a:rPr lang="en-US" dirty="0"/>
              <a:t>Twitter</a:t>
            </a:r>
          </a:p>
          <a:p>
            <a:pPr lvl="1"/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01E50F20-E080-144B-B4F4-DA04A012499A}"/>
              </a:ext>
            </a:extLst>
          </p:cNvPr>
          <p:cNvSpPr txBox="1">
            <a:spLocks/>
          </p:cNvSpPr>
          <p:nvPr/>
        </p:nvSpPr>
        <p:spPr bwMode="auto">
          <a:xfrm>
            <a:off x="5181600" y="2057400"/>
            <a:ext cx="3654188" cy="398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WeChat</a:t>
            </a:r>
          </a:p>
          <a:p>
            <a:pPr lvl="2"/>
            <a:r>
              <a:rPr lang="en-US" dirty="0"/>
              <a:t>(WeChat)</a:t>
            </a:r>
          </a:p>
          <a:p>
            <a:pPr lvl="2"/>
            <a:r>
              <a:rPr lang="en-US" dirty="0"/>
              <a:t>(WeChat)</a:t>
            </a:r>
          </a:p>
          <a:p>
            <a:pPr lvl="1"/>
            <a:r>
              <a:rPr lang="en-US" dirty="0"/>
              <a:t>Baidu</a:t>
            </a:r>
          </a:p>
          <a:p>
            <a:pPr lvl="2"/>
            <a:r>
              <a:rPr lang="en-US" dirty="0" err="1"/>
              <a:t>Toudou</a:t>
            </a:r>
            <a:r>
              <a:rPr lang="en-US" dirty="0"/>
              <a:t> </a:t>
            </a:r>
            <a:r>
              <a:rPr lang="en-US" dirty="0" err="1"/>
              <a:t>Youku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Sina</a:t>
            </a:r>
            <a:r>
              <a:rPr lang="en-US" dirty="0"/>
              <a:t> Weibo</a:t>
            </a:r>
          </a:p>
          <a:p>
            <a:pPr lvl="1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ECACB3-C44E-614D-9E5C-A5808B88C56E}"/>
              </a:ext>
            </a:extLst>
          </p:cNvPr>
          <p:cNvSpPr txBox="1"/>
          <p:nvPr/>
        </p:nvSpPr>
        <p:spPr>
          <a:xfrm>
            <a:off x="1651379" y="6346209"/>
            <a:ext cx="229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Dragon Social</a:t>
            </a:r>
          </a:p>
        </p:txBody>
      </p:sp>
    </p:spTree>
    <p:extLst>
      <p:ext uri="{BB962C8B-B14F-4D97-AF65-F5344CB8AC3E}">
        <p14:creationId xmlns:p14="http://schemas.microsoft.com/office/powerpoint/2010/main" val="129313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The Law of 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948499"/>
          </a:xfrm>
        </p:spPr>
        <p:txBody>
          <a:bodyPr/>
          <a:lstStyle/>
          <a:p>
            <a:r>
              <a:rPr lang="en-US" sz="2800" dirty="0"/>
              <a:t>Statement of the first purpose, to explain trade:</a:t>
            </a:r>
          </a:p>
          <a:p>
            <a:pPr lvl="2"/>
            <a:r>
              <a:rPr lang="en-US" dirty="0"/>
              <a:t>Trade if not distorted is based on countries’ relative costs of production</a:t>
            </a:r>
          </a:p>
          <a:p>
            <a:pPr lvl="2"/>
            <a:r>
              <a:rPr lang="en-US" dirty="0"/>
              <a:t>Since costs may change with trade, best understood with autarky costs (and autarky prices)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048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5.  Online platforms supported by advertising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822585"/>
          </a:xfrm>
        </p:spPr>
        <p:txBody>
          <a:bodyPr/>
          <a:lstStyle/>
          <a:p>
            <a:r>
              <a:rPr lang="en-US" dirty="0"/>
              <a:t>What they provide</a:t>
            </a:r>
          </a:p>
          <a:p>
            <a:pPr lvl="1"/>
            <a:r>
              <a:rPr lang="en-US" dirty="0"/>
              <a:t>Platform for entertainment and communication</a:t>
            </a:r>
          </a:p>
          <a:p>
            <a:r>
              <a:rPr lang="en-US" dirty="0"/>
              <a:t>What they produce</a:t>
            </a:r>
          </a:p>
          <a:p>
            <a:pPr lvl="1"/>
            <a:r>
              <a:rPr lang="en-US" dirty="0"/>
              <a:t>Their users’ attention</a:t>
            </a:r>
          </a:p>
          <a:p>
            <a:r>
              <a:rPr lang="en-US" dirty="0"/>
              <a:t>What they sell</a:t>
            </a:r>
          </a:p>
          <a:p>
            <a:pPr lvl="1"/>
            <a:r>
              <a:rPr lang="en-US" dirty="0"/>
              <a:t>Advertising</a:t>
            </a:r>
          </a:p>
        </p:txBody>
      </p:sp>
    </p:spTree>
    <p:extLst>
      <p:ext uri="{BB962C8B-B14F-4D97-AF65-F5344CB8AC3E}">
        <p14:creationId xmlns:p14="http://schemas.microsoft.com/office/powerpoint/2010/main" val="23717451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5.  Online platforms supported by advertising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105739"/>
          </a:xfrm>
        </p:spPr>
        <p:txBody>
          <a:bodyPr/>
          <a:lstStyle/>
          <a:p>
            <a:r>
              <a:rPr lang="en-US" dirty="0"/>
              <a:t>Is this trade?</a:t>
            </a:r>
          </a:p>
          <a:p>
            <a:pPr lvl="1"/>
            <a:r>
              <a:rPr lang="en-US" dirty="0"/>
              <a:t>Yes, if provider and advertiser are in different countries</a:t>
            </a:r>
          </a:p>
          <a:p>
            <a:r>
              <a:rPr lang="en-US" dirty="0"/>
              <a:t>C-A?</a:t>
            </a:r>
          </a:p>
          <a:p>
            <a:pPr lvl="1"/>
            <a:r>
              <a:rPr lang="en-US" dirty="0"/>
              <a:t>Costs of providers are conventional:  human and physical capital</a:t>
            </a:r>
          </a:p>
          <a:p>
            <a:pPr lvl="1"/>
            <a:r>
              <a:rPr lang="en-US" dirty="0"/>
              <a:t>But also networks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028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5.  Online platforms supported by advertising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49019"/>
            <a:ext cx="7239000" cy="4708981"/>
          </a:xfrm>
        </p:spPr>
        <p:txBody>
          <a:bodyPr/>
          <a:lstStyle/>
          <a:p>
            <a:r>
              <a:rPr lang="en-US" dirty="0"/>
              <a:t>C-A?</a:t>
            </a:r>
          </a:p>
          <a:p>
            <a:pPr lvl="1"/>
            <a:r>
              <a:rPr lang="en-US" dirty="0"/>
              <a:t>Success depends also on “network effects”</a:t>
            </a:r>
          </a:p>
          <a:p>
            <a:pPr lvl="2"/>
            <a:r>
              <a:rPr lang="en-US" dirty="0"/>
              <a:t>A successful provider may have higher costs than others, if their history captured the network first</a:t>
            </a:r>
          </a:p>
          <a:p>
            <a:pPr lvl="2"/>
            <a:r>
              <a:rPr lang="en-US" dirty="0"/>
              <a:t>Network success may depend on market size</a:t>
            </a:r>
          </a:p>
          <a:p>
            <a:pPr lvl="3"/>
            <a:r>
              <a:rPr lang="en-US" dirty="0"/>
              <a:t>Hence advantages for US and China</a:t>
            </a:r>
          </a:p>
          <a:p>
            <a:pPr lvl="3"/>
            <a:r>
              <a:rPr lang="en-US" dirty="0"/>
              <a:t>Not S Korea, Finland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264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5.  Online platforms supported by advertising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850011"/>
          </a:xfrm>
        </p:spPr>
        <p:txBody>
          <a:bodyPr/>
          <a:lstStyle/>
          <a:p>
            <a:r>
              <a:rPr lang="en-US" dirty="0"/>
              <a:t>C-A?</a:t>
            </a:r>
          </a:p>
          <a:p>
            <a:pPr lvl="1"/>
            <a:r>
              <a:rPr lang="en-US" dirty="0"/>
              <a:t>Given the network, profit might be increased by move to where costs are lower</a:t>
            </a:r>
          </a:p>
          <a:p>
            <a:pPr lvl="2"/>
            <a:r>
              <a:rPr lang="en-US" dirty="0"/>
              <a:t>But this need not be in one place</a:t>
            </a:r>
          </a:p>
          <a:p>
            <a:pPr lvl="2"/>
            <a:r>
              <a:rPr lang="en-US" dirty="0"/>
              <a:t>Same problem as for the cloud</a:t>
            </a:r>
          </a:p>
        </p:txBody>
      </p:sp>
    </p:spTree>
    <p:extLst>
      <p:ext uri="{BB962C8B-B14F-4D97-AF65-F5344CB8AC3E}">
        <p14:creationId xmlns:p14="http://schemas.microsoft.com/office/powerpoint/2010/main" val="5615056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pPr lvl="1"/>
            <a:r>
              <a:rPr lang="en-US" dirty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1829F-80B8-2444-BE68-7E681E319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351961"/>
          </a:xfrm>
        </p:spPr>
        <p:txBody>
          <a:bodyPr/>
          <a:lstStyle/>
          <a:p>
            <a:r>
              <a:rPr lang="en-US" dirty="0"/>
              <a:t>Is comparative advantage useful for explaining digital trade?</a:t>
            </a:r>
          </a:p>
          <a:p>
            <a:pPr lvl="1"/>
            <a:r>
              <a:rPr lang="en-US" dirty="0"/>
              <a:t>Yes for some, but not for others</a:t>
            </a:r>
          </a:p>
          <a:p>
            <a:pPr lvl="1"/>
            <a:r>
              <a:rPr lang="en-US" dirty="0"/>
              <a:t>Cloud services may harness costs from more than one country, in each of which autarky costs might be high</a:t>
            </a:r>
          </a:p>
          <a:p>
            <a:pPr lvl="1"/>
            <a:r>
              <a:rPr lang="en-US" dirty="0"/>
              <a:t>Platforms depend on network effects that depend more on country size than costs</a:t>
            </a:r>
          </a:p>
        </p:txBody>
      </p:sp>
    </p:spTree>
    <p:extLst>
      <p:ext uri="{BB962C8B-B14F-4D97-AF65-F5344CB8AC3E}">
        <p14:creationId xmlns:p14="http://schemas.microsoft.com/office/powerpoint/2010/main" val="19416515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A7A11-313A-BC46-8E15-C6E1CE517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519297-17B4-D745-B030-C37DFBDF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600" y="2057400"/>
            <a:ext cx="3505200" cy="2286000"/>
          </a:xfrm>
        </p:spPr>
        <p:txBody>
          <a:bodyPr/>
          <a:lstStyle/>
          <a:p>
            <a:r>
              <a:rPr lang="en-US" sz="4500" dirty="0"/>
              <a:t>Thank you.</a:t>
            </a:r>
            <a:br>
              <a:rPr lang="en-US" sz="4500" dirty="0"/>
            </a:br>
            <a:br>
              <a:rPr lang="en-US" sz="4500" dirty="0"/>
            </a:br>
            <a:r>
              <a:rPr lang="en-US" sz="45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7153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The Law of 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3182410"/>
          </a:xfrm>
        </p:spPr>
        <p:txBody>
          <a:bodyPr/>
          <a:lstStyle/>
          <a:p>
            <a:r>
              <a:rPr lang="en-US" sz="2800" dirty="0"/>
              <a:t>Theoretical developments</a:t>
            </a:r>
          </a:p>
          <a:p>
            <a:pPr lvl="1"/>
            <a:r>
              <a:rPr lang="en-US" sz="2400" dirty="0"/>
              <a:t>First explained with just two goods, two countries, and only one factor, labor</a:t>
            </a:r>
          </a:p>
          <a:p>
            <a:pPr lvl="1"/>
            <a:r>
              <a:rPr lang="en-US" sz="2400" dirty="0"/>
              <a:t>Extended to more of each, though with limitations</a:t>
            </a:r>
          </a:p>
          <a:p>
            <a:pPr lvl="2"/>
            <a:r>
              <a:rPr lang="en-US" sz="2000" dirty="0"/>
              <a:t>Chain of comparative advantage</a:t>
            </a:r>
          </a:p>
          <a:p>
            <a:pPr lvl="2"/>
            <a:r>
              <a:rPr lang="en-US" sz="2000" dirty="0"/>
              <a:t>Heckscher-Ohlin model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6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The Law of 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684359"/>
          </a:xfrm>
        </p:spPr>
        <p:txBody>
          <a:bodyPr/>
          <a:lstStyle/>
          <a:p>
            <a:r>
              <a:rPr lang="en-US" sz="2800" dirty="0"/>
              <a:t>Theoretical developments</a:t>
            </a:r>
          </a:p>
          <a:p>
            <a:pPr lvl="1"/>
            <a:r>
              <a:rPr lang="en-US" sz="2400" dirty="0"/>
              <a:t>Generality of C-A</a:t>
            </a:r>
          </a:p>
          <a:p>
            <a:pPr lvl="2"/>
            <a:r>
              <a:rPr lang="en-US" sz="2000" dirty="0"/>
              <a:t>In general predictions for every pair of goods/countries not possible</a:t>
            </a:r>
          </a:p>
          <a:p>
            <a:pPr lvl="2"/>
            <a:r>
              <a:rPr lang="en-US" sz="2000" dirty="0"/>
              <a:t>But C-A does hold on average across goods and countries, as </a:t>
            </a:r>
            <a:r>
              <a:rPr lang="en-US" sz="2000" u="sng" dirty="0"/>
              <a:t>correlation</a:t>
            </a:r>
          </a:p>
          <a:p>
            <a:pPr lvl="3"/>
            <a:r>
              <a:rPr lang="en-US" sz="1800" dirty="0"/>
              <a:t>By Dixit and Norman (1980)</a:t>
            </a:r>
          </a:p>
          <a:p>
            <a:pPr lvl="3"/>
            <a:r>
              <a:rPr lang="en-US" sz="1800" dirty="0"/>
              <a:t>By Deardorff (1980)</a:t>
            </a:r>
          </a:p>
          <a:p>
            <a:pPr lvl="2"/>
            <a:r>
              <a:rPr lang="en-US" sz="2200" dirty="0"/>
              <a:t>This was shown to hold for </a:t>
            </a:r>
          </a:p>
          <a:p>
            <a:pPr lvl="3"/>
            <a:r>
              <a:rPr lang="en-US" sz="1800" dirty="0"/>
              <a:t>Arbitrary numbers of goods, factors, and countries</a:t>
            </a:r>
          </a:p>
          <a:p>
            <a:pPr lvl="3"/>
            <a:r>
              <a:rPr lang="en-US" sz="1800" dirty="0"/>
              <a:t>Intermediate inputs</a:t>
            </a:r>
          </a:p>
          <a:p>
            <a:pPr lvl="3"/>
            <a:r>
              <a:rPr lang="en-US" sz="1800" dirty="0"/>
              <a:t>Trade costs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813078"/>
          </a:xfrm>
        </p:spPr>
        <p:txBody>
          <a:bodyPr/>
          <a:lstStyle/>
          <a:p>
            <a:r>
              <a:rPr lang="en-US" sz="2800" dirty="0"/>
              <a:t>Services</a:t>
            </a:r>
          </a:p>
          <a:p>
            <a:pPr lvl="1"/>
            <a:r>
              <a:rPr lang="en-US" sz="2400" dirty="0"/>
              <a:t>Not initially regarded as trade</a:t>
            </a:r>
          </a:p>
          <a:p>
            <a:pPr lvl="2"/>
            <a:r>
              <a:rPr lang="en-US" sz="2000" dirty="0"/>
              <a:t>Changed by Harry Freeman</a:t>
            </a:r>
          </a:p>
          <a:p>
            <a:pPr lvl="1"/>
            <a:r>
              <a:rPr lang="en-US" sz="2400" dirty="0"/>
              <a:t>Deardorff (1985)</a:t>
            </a:r>
          </a:p>
          <a:p>
            <a:pPr lvl="2"/>
            <a:r>
              <a:rPr lang="en-US" sz="2000" dirty="0"/>
              <a:t>Prompted by my mentor and co-author Bob Stern</a:t>
            </a:r>
          </a:p>
          <a:p>
            <a:pPr lvl="2"/>
            <a:r>
              <a:rPr lang="en-US" sz="2000" dirty="0"/>
              <a:t>Asked whether C-A applies to services trade</a:t>
            </a:r>
          </a:p>
          <a:p>
            <a:pPr marL="1371600" lvl="2" indent="-45720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6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228850"/>
          </a:xfrm>
        </p:spPr>
        <p:txBody>
          <a:bodyPr/>
          <a:lstStyle/>
          <a:p>
            <a:r>
              <a:rPr lang="en-US" sz="2800" dirty="0"/>
              <a:t>Services</a:t>
            </a:r>
          </a:p>
          <a:p>
            <a:pPr lvl="1"/>
            <a:r>
              <a:rPr lang="en-US" sz="2400" dirty="0"/>
              <a:t>Modes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Cross-border supply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Consumer movement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Producer presence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Movement of natural persons</a:t>
            </a:r>
          </a:p>
          <a:p>
            <a:pPr lvl="1"/>
            <a:r>
              <a:rPr lang="en-US" sz="2400" dirty="0"/>
              <a:t>I also considered “trade services”</a:t>
            </a:r>
            <a:endParaRPr lang="en-US" sz="2000" dirty="0"/>
          </a:p>
          <a:p>
            <a:pPr lvl="2"/>
            <a:r>
              <a:rPr lang="en-US" sz="2000" dirty="0"/>
              <a:t>Services such as transport that are complementary to trade</a:t>
            </a:r>
          </a:p>
          <a:p>
            <a:pPr lvl="2"/>
            <a:r>
              <a:rPr lang="en-US" sz="2000" dirty="0"/>
              <a:t>Their providers do follow C-A</a:t>
            </a:r>
          </a:p>
          <a:p>
            <a:pPr marL="1371600" lvl="2" indent="-45720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0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2665345"/>
          </a:xfrm>
        </p:spPr>
        <p:txBody>
          <a:bodyPr/>
          <a:lstStyle/>
          <a:p>
            <a:r>
              <a:rPr lang="en-US" sz="2800" dirty="0"/>
              <a:t>Cross-border supply of services</a:t>
            </a:r>
          </a:p>
          <a:p>
            <a:pPr lvl="1"/>
            <a:r>
              <a:rPr lang="en-US" sz="2400" dirty="0"/>
              <a:t>This poses a problem for C-A</a:t>
            </a:r>
          </a:p>
          <a:p>
            <a:pPr lvl="1"/>
            <a:r>
              <a:rPr lang="en-US" sz="2400" dirty="0"/>
              <a:t>Uses factors from both countries</a:t>
            </a:r>
          </a:p>
          <a:p>
            <a:pPr lvl="1"/>
            <a:r>
              <a:rPr lang="en-US" sz="2400" dirty="0"/>
              <a:t>Autarky prices may show high costs in both, but low when combined</a:t>
            </a:r>
          </a:p>
          <a:p>
            <a:pPr lvl="1"/>
            <a:r>
              <a:rPr lang="en-US" sz="2400" dirty="0"/>
              <a:t>So autarky prices mislead for trade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00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/>
              <a:t>Digital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239000" cy="4487382"/>
          </a:xfrm>
        </p:spPr>
        <p:txBody>
          <a:bodyPr/>
          <a:lstStyle/>
          <a:p>
            <a:r>
              <a:rPr lang="en-US" sz="2400" dirty="0"/>
              <a:t>This brings me to the question of the latest form of trade:  Digital Trade</a:t>
            </a:r>
          </a:p>
          <a:p>
            <a:r>
              <a:rPr lang="en-US" sz="2400" dirty="0"/>
              <a:t>I was asked by Simon </a:t>
            </a:r>
            <a:r>
              <a:rPr lang="en-US" sz="2400" dirty="0" err="1"/>
              <a:t>Evenett</a:t>
            </a:r>
            <a:r>
              <a:rPr lang="en-US" sz="2400" dirty="0"/>
              <a:t> to address this as I had for services:  Does the Law of Comparative Advantage hold for digital trade?</a:t>
            </a:r>
          </a:p>
          <a:p>
            <a:r>
              <a:rPr lang="en-US" sz="2400" dirty="0"/>
              <a:t>Here (and in Deardorff (2017)) I talk through this question for five forms of digital trade that I’ve been able to think of.</a:t>
            </a:r>
          </a:p>
          <a:p>
            <a:pPr lvl="1"/>
            <a:r>
              <a:rPr lang="en-US" sz="2000" dirty="0"/>
              <a:t>“Comparative Advantage in Digital Trade,” in Simon </a:t>
            </a:r>
            <a:r>
              <a:rPr lang="en-US" sz="2000" dirty="0" err="1"/>
              <a:t>Evenett</a:t>
            </a:r>
            <a:r>
              <a:rPr lang="en-US" sz="2000" dirty="0"/>
              <a:t>, ed., </a:t>
            </a:r>
            <a:r>
              <a:rPr lang="en-US" sz="2000" i="1" dirty="0"/>
              <a:t>Cloth for Wine? The Relevance of Ricardo’s Comparative Advantage in the 21st Century</a:t>
            </a:r>
            <a:r>
              <a:rPr lang="en-US" sz="2000" dirty="0"/>
              <a:t> CEPR Press, Center for Economic Policy Research, 2017, pp. 35-44.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2FEF-5FE6-6343-BCFB-43BF578E06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524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92290"/>
      </p:ext>
    </p:extLst>
  </p:cSld>
  <p:clrMapOvr>
    <a:masterClrMapping/>
  </p:clrMapOvr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78948</TotalTime>
  <Words>1521</Words>
  <Application>Microsoft Macintosh PowerPoint</Application>
  <PresentationFormat>On-screen Show (4:3)</PresentationFormat>
  <Paragraphs>260</Paragraphs>
  <Slides>35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ＭＳ Ｐゴシック</vt:lpstr>
      <vt:lpstr>Arial</vt:lpstr>
      <vt:lpstr>Calibri</vt:lpstr>
      <vt:lpstr>Palatino Linotype</vt:lpstr>
      <vt:lpstr>ford-school-ppt-template_11-12_light</vt:lpstr>
      <vt:lpstr>Comparative Advantage  and Digital Trade</vt:lpstr>
      <vt:lpstr>The Law of Comparative Advantage</vt:lpstr>
      <vt:lpstr>The Law of Comparative Advantage</vt:lpstr>
      <vt:lpstr>The Law of Comparative Advantage</vt:lpstr>
      <vt:lpstr>The Law of Comparative Advantage</vt:lpstr>
      <vt:lpstr>Services</vt:lpstr>
      <vt:lpstr>Services</vt:lpstr>
      <vt:lpstr>Services</vt:lpstr>
      <vt:lpstr>Digital Trade</vt:lpstr>
      <vt:lpstr>Outline</vt:lpstr>
      <vt:lpstr>Digital Trade</vt:lpstr>
      <vt:lpstr>Digital Trade</vt:lpstr>
      <vt:lpstr>PowerPoint Presentation</vt:lpstr>
      <vt:lpstr>Digital Trade</vt:lpstr>
      <vt:lpstr>Digital Trade</vt:lpstr>
      <vt:lpstr>1.  Physical Products</vt:lpstr>
      <vt:lpstr>2.  Digital products transmitted digitally</vt:lpstr>
      <vt:lpstr>2.  Digital products transmitted digitally</vt:lpstr>
      <vt:lpstr>2.  Digital products transmitted digitally</vt:lpstr>
      <vt:lpstr>3.  Services provided by digital means</vt:lpstr>
      <vt:lpstr>3.  Services provided by digital means</vt:lpstr>
      <vt:lpstr>4.  Storage and applications on the cloud</vt:lpstr>
      <vt:lpstr>PowerPoint Presentation</vt:lpstr>
      <vt:lpstr>4.  Storage and applications on the cloud</vt:lpstr>
      <vt:lpstr>PowerPoint Presentation</vt:lpstr>
      <vt:lpstr>4.  Storage and applications on the cloud</vt:lpstr>
      <vt:lpstr>4.  Storage and applications on the cloud</vt:lpstr>
      <vt:lpstr>4.  Storage and applications on the cloud</vt:lpstr>
      <vt:lpstr>5.  Online platforms supported by advertising</vt:lpstr>
      <vt:lpstr>5.  Online platforms supported by advertising</vt:lpstr>
      <vt:lpstr>5.  Online platforms supported by advertising</vt:lpstr>
      <vt:lpstr>5.  Online platforms supported by advertising</vt:lpstr>
      <vt:lpstr>5.  Online platforms supported by advertising</vt:lpstr>
      <vt:lpstr>Conclusion</vt:lpstr>
      <vt:lpstr>Thank you.  Questions?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262</cp:revision>
  <dcterms:created xsi:type="dcterms:W3CDTF">2011-07-06T15:52:55Z</dcterms:created>
  <dcterms:modified xsi:type="dcterms:W3CDTF">2019-05-16T21:02:55Z</dcterms:modified>
</cp:coreProperties>
</file>